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8163" cy="100203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912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91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85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07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984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6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805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32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504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06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40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BC8C-D35B-4060-9E01-DED5E7A68C87}" type="datetimeFigureOut">
              <a:rPr lang="ar-IQ" smtClean="0"/>
              <a:t>26/05/1445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214B-C06F-4391-9844-324BB168B5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486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ar-IQ" dirty="0">
              <a:cs typeface="+mj-cs"/>
            </a:endParaRPr>
          </a:p>
          <a:p>
            <a:pPr algn="just" rtl="0"/>
            <a:r>
              <a:rPr lang="en-US" dirty="0" smtClean="0">
                <a:solidFill>
                  <a:schemeClr val="tx1"/>
                </a:solidFill>
                <a:cs typeface="+mj-cs"/>
              </a:rPr>
              <a:t>                                               </a:t>
            </a:r>
            <a:r>
              <a:rPr lang="en-US" b="1" dirty="0">
                <a:solidFill>
                  <a:schemeClr val="accent1"/>
                </a:solidFill>
                <a:cs typeface="+mj-cs"/>
              </a:rPr>
              <a:t>Laboratory of Analytical chemistry </a:t>
            </a:r>
            <a:endParaRPr lang="en-US" dirty="0">
              <a:solidFill>
                <a:schemeClr val="accent1"/>
              </a:solidFill>
              <a:cs typeface="+mj-cs"/>
            </a:endParaRPr>
          </a:p>
          <a:p>
            <a:pPr algn="just" rtl="0"/>
            <a:r>
              <a:rPr lang="en-US" b="1" dirty="0">
                <a:solidFill>
                  <a:srgbClr val="FF0000"/>
                </a:solidFill>
                <a:cs typeface="+mj-cs"/>
              </a:rPr>
              <a:t>Experimental 2: </a:t>
            </a:r>
            <a:endParaRPr lang="en-US" dirty="0">
              <a:solidFill>
                <a:srgbClr val="FF0000"/>
              </a:solidFill>
              <a:cs typeface="+mj-cs"/>
            </a:endParaRPr>
          </a:p>
          <a:p>
            <a:pPr algn="just" rtl="0"/>
            <a:r>
              <a:rPr lang="en-US" b="1" dirty="0">
                <a:solidFill>
                  <a:srgbClr val="FF0000"/>
                </a:solidFill>
                <a:cs typeface="+mj-cs"/>
              </a:rPr>
              <a:t>A- Preparation and standardization of an acid ( HCl ) </a:t>
            </a:r>
            <a:endParaRPr lang="en-US" dirty="0">
              <a:solidFill>
                <a:srgbClr val="FF0000"/>
              </a:solidFill>
              <a:cs typeface="+mj-cs"/>
            </a:endParaRPr>
          </a:p>
          <a:p>
            <a:pPr algn="just" rtl="0"/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endParaRPr lang="en-US" dirty="0">
              <a:solidFill>
                <a:schemeClr val="tx1"/>
              </a:solidFill>
              <a:cs typeface="+mj-cs"/>
            </a:endParaRP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Specific gravity= 1.18 gm/ml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Eq.wt or molar mass for HCl = 36.5 gm/mol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Percentage purity (w/w%) of HCl is obtained from the label bottle =36.5%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Therefore: N of concentration HCl = 11.8 Normal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To prepare 0.1N from 250 ml HCl: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N1×V1= N2×V2 [</a:t>
            </a:r>
            <a:r>
              <a:rPr lang="en-US">
                <a:solidFill>
                  <a:schemeClr val="tx1"/>
                </a:solidFill>
                <a:cs typeface="+mj-cs"/>
              </a:rPr>
              <a:t>Dilution </a:t>
            </a:r>
            <a:r>
              <a:rPr lang="en-US" smtClean="0">
                <a:solidFill>
                  <a:schemeClr val="tx1"/>
                </a:solidFill>
                <a:cs typeface="+mj-cs"/>
              </a:rPr>
              <a:t>law</a:t>
            </a:r>
            <a:r>
              <a:rPr lang="en-US" dirty="0">
                <a:solidFill>
                  <a:schemeClr val="tx1"/>
                </a:solidFill>
                <a:cs typeface="+mj-cs"/>
              </a:rPr>
              <a:t>]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N1×V1= 0.1×250ml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V1=2.08ml transfer into 250ml =0.1 N from HCl </a:t>
            </a:r>
          </a:p>
          <a:p>
            <a:pPr algn="just" rtl="0"/>
            <a:r>
              <a:rPr lang="en-US" b="1" dirty="0">
                <a:solidFill>
                  <a:srgbClr val="FF0000"/>
                </a:solidFill>
                <a:cs typeface="+mj-cs"/>
              </a:rPr>
              <a:t>B- Standardization of prepared of 0.1 N HCl solution </a:t>
            </a:r>
            <a:endParaRPr lang="en-US" dirty="0">
              <a:solidFill>
                <a:srgbClr val="FF0000"/>
              </a:solidFill>
              <a:cs typeface="+mj-cs"/>
            </a:endParaRP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1-Fill the burette with the prepared HCl solution.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cs typeface="+mj-cs"/>
              </a:rPr>
              <a:t>2- Transfer 10 ml of exactly 0.1N </a:t>
            </a:r>
            <a:r>
              <a:rPr lang="en-US" dirty="0">
                <a:solidFill>
                  <a:srgbClr val="000000"/>
                </a:solidFill>
              </a:rPr>
              <a:t>Na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CO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cs typeface="+mj-cs"/>
              </a:rPr>
              <a:t>(Primary standard) into a conical flask by using a bulb pipette (0.1 N </a:t>
            </a:r>
            <a:r>
              <a:rPr lang="en-US" dirty="0">
                <a:solidFill>
                  <a:srgbClr val="000000"/>
                </a:solidFill>
              </a:rPr>
              <a:t>Na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CO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cs typeface="+mj-cs"/>
              </a:rPr>
              <a:t>solution is prepared by weighing exactly 5.3 gram of </a:t>
            </a:r>
            <a:r>
              <a:rPr lang="en-US" dirty="0" smtClean="0">
                <a:solidFill>
                  <a:srgbClr val="000000"/>
                </a:solidFill>
              </a:rPr>
              <a:t>Na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CO</a:t>
            </a:r>
            <a:r>
              <a:rPr lang="en-US" baseline="-25000" dirty="0" smtClean="0">
                <a:solidFill>
                  <a:srgbClr val="000000"/>
                </a:solidFill>
              </a:rPr>
              <a:t>3 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and </a:t>
            </a:r>
            <a:r>
              <a:rPr lang="en-US" dirty="0">
                <a:solidFill>
                  <a:schemeClr val="tx1"/>
                </a:solidFill>
                <a:cs typeface="+mj-cs"/>
              </a:rPr>
              <a:t>diluted to 1000 ml with distilled water in a volumetric flask).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3- Add 2 drops of methyl orang (M.O) as </a:t>
            </a:r>
            <a:r>
              <a:rPr lang="en-US" b="1" dirty="0">
                <a:solidFill>
                  <a:schemeClr val="tx1"/>
                </a:solidFill>
                <a:cs typeface="+mj-cs"/>
              </a:rPr>
              <a:t>an indicator</a:t>
            </a:r>
            <a:r>
              <a:rPr lang="en-US" dirty="0">
                <a:solidFill>
                  <a:schemeClr val="tx1"/>
                </a:solidFill>
                <a:cs typeface="+mj-cs"/>
              </a:rPr>
              <a:t>. Yellow color is obtained.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4- Titrate with HCl solution drop by drop from the burette into the conical flask until a faint orange color is obtained. 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  <a:cs typeface="+mj-cs"/>
              </a:rPr>
              <a:t>5- The exact Normality of HCl can be calculated from Two Stages as the following .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42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cs typeface="+mj-cs"/>
              </a:rPr>
              <a:t>(1) </a:t>
            </a:r>
            <a:r>
              <a:rPr lang="en-US" sz="2000" dirty="0">
                <a:solidFill>
                  <a:srgbClr val="000000"/>
                </a:solidFill>
                <a:cs typeface="+mj-cs"/>
              </a:rPr>
              <a:t>Na</a:t>
            </a:r>
            <a:r>
              <a:rPr lang="en-US" sz="2000" baseline="-25000" dirty="0">
                <a:solidFill>
                  <a:srgbClr val="000000"/>
                </a:solidFill>
                <a:cs typeface="+mj-cs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+mj-cs"/>
              </a:rPr>
              <a:t>CO</a:t>
            </a:r>
            <a:r>
              <a:rPr lang="en-US" sz="2000" baseline="-25000" dirty="0">
                <a:solidFill>
                  <a:srgbClr val="000000"/>
                </a:solidFill>
                <a:cs typeface="+mj-cs"/>
              </a:rPr>
              <a:t>3 </a:t>
            </a:r>
            <a:r>
              <a:rPr lang="pl-PL" sz="2000" dirty="0" smtClean="0">
                <a:cs typeface="+mj-cs"/>
              </a:rPr>
              <a:t>+ HCl</a:t>
            </a:r>
            <a:r>
              <a:rPr lang="en-US" sz="2000" dirty="0" smtClean="0">
                <a:cs typeface="+mj-cs"/>
              </a:rPr>
              <a:t>              </a:t>
            </a:r>
            <a:r>
              <a:rPr lang="pl-PL" sz="2000" dirty="0" smtClean="0">
                <a:cs typeface="+mj-cs"/>
              </a:rPr>
              <a:t> </a:t>
            </a:r>
            <a:r>
              <a:rPr lang="pl-PL" sz="2000" dirty="0">
                <a:cs typeface="+mj-cs"/>
              </a:rPr>
              <a:t>NaCl + </a:t>
            </a:r>
            <a:r>
              <a:rPr lang="en-US" sz="2000" dirty="0">
                <a:solidFill>
                  <a:srgbClr val="000000"/>
                </a:solidFill>
              </a:rPr>
              <a:t>NaHCO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endParaRPr lang="en-US" sz="11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smtClean="0">
                <a:cs typeface="+mj-cs"/>
              </a:rPr>
              <a:t>(</a:t>
            </a:r>
            <a:r>
              <a:rPr lang="en-US" sz="2000" dirty="0">
                <a:cs typeface="+mj-cs"/>
              </a:rPr>
              <a:t>2) </a:t>
            </a:r>
            <a:r>
              <a:rPr lang="en-US" sz="2000" dirty="0" smtClean="0">
                <a:solidFill>
                  <a:srgbClr val="000000"/>
                </a:solidFill>
              </a:rPr>
              <a:t>NaHCO</a:t>
            </a:r>
            <a:r>
              <a:rPr lang="en-US" sz="2000" baseline="-25000" dirty="0" smtClean="0">
                <a:solidFill>
                  <a:srgbClr val="000000"/>
                </a:solidFill>
              </a:rPr>
              <a:t>3 </a:t>
            </a:r>
            <a:r>
              <a:rPr lang="en-US" sz="2000" dirty="0" smtClean="0">
                <a:cs typeface="+mj-cs"/>
              </a:rPr>
              <a:t>+ HCl             </a:t>
            </a:r>
            <a:r>
              <a:rPr lang="en-US" sz="2000" dirty="0">
                <a:cs typeface="+mj-cs"/>
              </a:rPr>
              <a:t>NaCl + </a:t>
            </a:r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O </a:t>
            </a:r>
            <a:r>
              <a:rPr lang="en-US" sz="2000" dirty="0" smtClean="0">
                <a:cs typeface="+mj-cs"/>
              </a:rPr>
              <a:t>+ </a:t>
            </a:r>
            <a:r>
              <a:rPr lang="pl-PL" sz="2000" dirty="0">
                <a:solidFill>
                  <a:srgbClr val="000000"/>
                </a:solidFill>
                <a:latin typeface="Times New Roman"/>
                <a:cs typeface="Arial"/>
              </a:rPr>
              <a:t>CO</a:t>
            </a:r>
            <a:r>
              <a:rPr lang="pl-PL" sz="2000" baseline="-25000" dirty="0">
                <a:solidFill>
                  <a:srgbClr val="000000"/>
                </a:solidFill>
                <a:latin typeface="Times New Roman"/>
                <a:cs typeface="Arial"/>
              </a:rPr>
              <a:t>2</a:t>
            </a:r>
            <a:endParaRPr lang="en-US" sz="1100" dirty="0">
              <a:ea typeface="Calibri"/>
              <a:cs typeface="Arial"/>
            </a:endParaRPr>
          </a:p>
          <a:p>
            <a:pPr marL="0" indent="0" algn="just" rtl="0">
              <a:buNone/>
            </a:pPr>
            <a:r>
              <a:rPr lang="en-US" sz="2000" dirty="0" smtClean="0">
                <a:cs typeface="+mj-cs"/>
              </a:rPr>
              <a:t>In </a:t>
            </a:r>
            <a:r>
              <a:rPr lang="en-US" sz="2000" dirty="0">
                <a:cs typeface="+mj-cs"/>
              </a:rPr>
              <a:t>the equivalence point in the equation (1) the pH equal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8.3</a:t>
            </a:r>
            <a:r>
              <a:rPr lang="en-US" sz="2000" b="1" dirty="0">
                <a:cs typeface="+mj-cs"/>
              </a:rPr>
              <a:t> </a:t>
            </a:r>
            <a:r>
              <a:rPr lang="en-US" sz="2000" dirty="0">
                <a:cs typeface="+mj-cs"/>
              </a:rPr>
              <a:t>So; we can use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phenolphthalein indicator (ph.ph) </a:t>
            </a:r>
            <a:r>
              <a:rPr lang="en-US" sz="2000" dirty="0">
                <a:cs typeface="+mj-cs"/>
              </a:rPr>
              <a:t>, but in the step (2) the pH equal </a:t>
            </a:r>
            <a:r>
              <a:rPr lang="en-US" sz="2000" b="1" dirty="0" smtClean="0">
                <a:solidFill>
                  <a:srgbClr val="FF0000"/>
                </a:solidFill>
                <a:cs typeface="+mj-cs"/>
              </a:rPr>
              <a:t>3.8</a:t>
            </a:r>
            <a:r>
              <a:rPr lang="en-US" sz="2000" b="1" dirty="0" smtClean="0">
                <a:cs typeface="+mj-cs"/>
              </a:rPr>
              <a:t>, </a:t>
            </a:r>
            <a:r>
              <a:rPr lang="en-US" sz="2000" dirty="0">
                <a:cs typeface="+mj-cs"/>
              </a:rPr>
              <a:t>So does not used ph.ph but another indicator is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Methyl Orange(M.O)</a:t>
            </a:r>
            <a:r>
              <a:rPr lang="en-US" sz="2000" dirty="0">
                <a:solidFill>
                  <a:srgbClr val="FF0000"/>
                </a:solidFill>
                <a:cs typeface="+mj-cs"/>
              </a:rPr>
              <a:t>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In this experimental; Methyl orange is used as single, So the Reaction equation between Hydrochloric acid and Sodium Carbonate is as follows: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cs typeface="+mj-cs"/>
              </a:rPr>
              <a:t>2HCl + </a:t>
            </a:r>
            <a:r>
              <a:rPr lang="en-US" sz="2000" dirty="0" smtClean="0">
                <a:solidFill>
                  <a:srgbClr val="000000"/>
                </a:solidFill>
                <a:cs typeface="+mj-cs"/>
              </a:rPr>
              <a:t>Na</a:t>
            </a:r>
            <a:r>
              <a:rPr lang="en-US" sz="2000" baseline="-25000" dirty="0" smtClean="0">
                <a:solidFill>
                  <a:srgbClr val="000000"/>
                </a:solidFill>
                <a:cs typeface="+mj-c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cs typeface="+mj-cs"/>
              </a:rPr>
              <a:t>CO</a:t>
            </a:r>
            <a:r>
              <a:rPr lang="en-US" sz="2000" baseline="-25000" dirty="0" smtClean="0">
                <a:solidFill>
                  <a:srgbClr val="000000"/>
                </a:solidFill>
                <a:cs typeface="+mj-cs"/>
              </a:rPr>
              <a:t>3                 </a:t>
            </a:r>
            <a:r>
              <a:rPr lang="pl-PL" sz="2000" dirty="0" smtClean="0">
                <a:cs typeface="+mj-cs"/>
              </a:rPr>
              <a:t> </a:t>
            </a:r>
            <a:r>
              <a:rPr lang="pl-PL" sz="2000" dirty="0">
                <a:cs typeface="+mj-cs"/>
              </a:rPr>
              <a:t>2NaCl + </a:t>
            </a:r>
            <a:r>
              <a:rPr lang="pl-PL" sz="2000" dirty="0" smtClean="0">
                <a:solidFill>
                  <a:srgbClr val="000000"/>
                </a:solidFill>
                <a:latin typeface="Times New Roman"/>
                <a:cs typeface="Arial"/>
              </a:rPr>
              <a:t>CO</a:t>
            </a:r>
            <a:r>
              <a:rPr lang="pl-PL" sz="2000" baseline="-25000" dirty="0" smtClean="0">
                <a:solidFill>
                  <a:srgbClr val="000000"/>
                </a:solidFill>
                <a:latin typeface="Times New Roman"/>
                <a:cs typeface="Arial"/>
              </a:rPr>
              <a:t>2</a:t>
            </a:r>
            <a:r>
              <a:rPr lang="en-US" sz="2000" baseline="-25000" dirty="0" smtClean="0">
                <a:solidFill>
                  <a:srgbClr val="000000"/>
                </a:solidFill>
                <a:latin typeface="Times New Roman"/>
                <a:cs typeface="Arial"/>
              </a:rPr>
              <a:t> </a:t>
            </a:r>
            <a:r>
              <a:rPr lang="pl-PL" sz="2000" dirty="0" smtClean="0">
                <a:cs typeface="+mj-cs"/>
              </a:rPr>
              <a:t> </a:t>
            </a:r>
            <a:r>
              <a:rPr lang="pl-PL" sz="2000" dirty="0">
                <a:cs typeface="+mj-cs"/>
              </a:rPr>
              <a:t>+ </a:t>
            </a:r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pl-PL" sz="2000" dirty="0" smtClean="0">
                <a:cs typeface="+mj-cs"/>
              </a:rPr>
              <a:t> </a:t>
            </a:r>
            <a:endParaRPr lang="pl-PL" sz="20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000" b="1" dirty="0">
                <a:solidFill>
                  <a:srgbClr val="FF0000"/>
                </a:solidFill>
                <a:cs typeface="+mj-cs"/>
              </a:rPr>
              <a:t>An indicator? </a:t>
            </a:r>
            <a:r>
              <a:rPr lang="en-US" sz="2000" dirty="0">
                <a:cs typeface="+mj-cs"/>
              </a:rPr>
              <a:t>Is a chemical compound that exhibits a change in color as a result of concentration changes that occurring near the equivalence point. </a:t>
            </a:r>
          </a:p>
          <a:p>
            <a:pPr marL="0" indent="0" algn="just" rtl="0">
              <a:buNone/>
            </a:pPr>
            <a:r>
              <a:rPr lang="en-US" sz="2000" b="1" dirty="0">
                <a:solidFill>
                  <a:srgbClr val="FF0000"/>
                </a:solidFill>
                <a:cs typeface="+mj-cs"/>
              </a:rPr>
              <a:t>Characteristics of Suitable indicator: </a:t>
            </a:r>
            <a:endParaRPr lang="en-US" sz="2000" dirty="0">
              <a:solidFill>
                <a:srgbClr val="FF0000"/>
              </a:solidFill>
              <a:cs typeface="+mj-cs"/>
            </a:endParaRPr>
          </a:p>
          <a:p>
            <a:pPr marL="0" indent="0" algn="just" rtl="0">
              <a:buNone/>
            </a:pPr>
            <a:r>
              <a:rPr lang="en-US" sz="2000" dirty="0" smtClean="0">
                <a:cs typeface="+mj-cs"/>
              </a:rPr>
              <a:t>The </a:t>
            </a:r>
            <a:r>
              <a:rPr lang="en-US" sz="2000" dirty="0">
                <a:cs typeface="+mj-cs"/>
              </a:rPr>
              <a:t>change in the color of the manual must be clear.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2 - The pH range during </a:t>
            </a:r>
            <a:r>
              <a:rPr lang="en-US" sz="2000" dirty="0" smtClean="0">
                <a:cs typeface="+mj-cs"/>
              </a:rPr>
              <a:t>which </a:t>
            </a:r>
            <a:r>
              <a:rPr lang="en-US" sz="2000" dirty="0">
                <a:cs typeface="+mj-cs"/>
              </a:rPr>
              <a:t>the change in color must be based on the full reaction</a:t>
            </a:r>
            <a:r>
              <a:rPr lang="en-US" sz="2000" dirty="0" smtClean="0">
                <a:cs typeface="+mj-cs"/>
              </a:rPr>
              <a:t>.</a:t>
            </a:r>
          </a:p>
          <a:p>
            <a:pPr marL="0" indent="0" algn="just" rtl="0">
              <a:buNone/>
            </a:pPr>
            <a:r>
              <a:rPr lang="en-US" sz="2000" dirty="0" smtClean="0">
                <a:cs typeface="+mj-cs"/>
              </a:rPr>
              <a:t>   </a:t>
            </a:r>
            <a:endParaRPr lang="ar-IQ" sz="2000" dirty="0"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91440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رابط كسهم مستقيم 3"/>
          <p:cNvCxnSpPr/>
          <p:nvPr/>
        </p:nvCxnSpPr>
        <p:spPr>
          <a:xfrm>
            <a:off x="1907704" y="2606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1979712" y="7647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>
            <a:off x="2123728" y="29969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b="1" dirty="0">
                <a:cs typeface="+mj-cs"/>
              </a:rPr>
              <a:t>Adding hydrochloric acid to sodium carbonate solution </a:t>
            </a:r>
            <a:endParaRPr lang="en-US" sz="2200" dirty="0">
              <a:cs typeface="+mj-cs"/>
            </a:endParaRPr>
          </a:p>
          <a:p>
            <a:pPr marL="0" indent="0" algn="l" rtl="0">
              <a:buNone/>
            </a:pPr>
            <a:r>
              <a:rPr lang="en-US" sz="2200" dirty="0">
                <a:cs typeface="+mj-cs"/>
              </a:rPr>
              <a:t>The overall equation for the reaction between sodium carbonate solution and dilute hydrochloric acid is: </a:t>
            </a:r>
            <a:endParaRPr lang="en-US" sz="2200" dirty="0" smtClean="0">
              <a:cs typeface="+mj-cs"/>
            </a:endParaRPr>
          </a:p>
          <a:p>
            <a:pPr marL="0" indent="0" algn="l" rtl="0">
              <a:buNone/>
            </a:pPr>
            <a:endParaRPr lang="en-US" sz="2200" dirty="0">
              <a:cs typeface="+mj-cs"/>
            </a:endParaRPr>
          </a:p>
          <a:p>
            <a:pPr marL="0" indent="0" algn="l" rtl="0">
              <a:buNone/>
            </a:pPr>
            <a:r>
              <a:rPr lang="en-US" sz="2200" dirty="0">
                <a:cs typeface="+mj-cs"/>
              </a:rPr>
              <a:t>If you had the two solutions of the same concentration, you would have to use twice the volume of hydrochloric acid to reach the equivalence point - because of the </a:t>
            </a:r>
            <a:r>
              <a:rPr lang="en-US" sz="2200" b="1" dirty="0">
                <a:cs typeface="+mj-cs"/>
              </a:rPr>
              <a:t>1 : 2 </a:t>
            </a:r>
            <a:r>
              <a:rPr lang="en-US" sz="2200" dirty="0">
                <a:cs typeface="+mj-cs"/>
              </a:rPr>
              <a:t>ratio in the equation.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cs typeface="+mj-cs"/>
              </a:rPr>
              <a:t>Suppose you start with </a:t>
            </a:r>
            <a:r>
              <a:rPr lang="en-US" sz="2200" b="1" dirty="0">
                <a:cs typeface="+mj-cs"/>
              </a:rPr>
              <a:t>25 </a:t>
            </a:r>
            <a:r>
              <a:rPr lang="en-US" sz="2200" dirty="0">
                <a:cs typeface="+mj-cs"/>
              </a:rPr>
              <a:t>ml of sodium carbonate solution, and that both solutions have the same concentration of </a:t>
            </a:r>
            <a:r>
              <a:rPr lang="en-US" sz="2200" b="1" dirty="0">
                <a:cs typeface="+mj-cs"/>
              </a:rPr>
              <a:t>1 </a:t>
            </a:r>
            <a:r>
              <a:rPr lang="en-US" sz="2200" dirty="0">
                <a:cs typeface="+mj-cs"/>
              </a:rPr>
              <a:t>mol </a:t>
            </a:r>
            <a:r>
              <a:rPr lang="en-US" sz="2200" dirty="0" smtClean="0">
                <a:solidFill>
                  <a:srgbClr val="000000"/>
                </a:solidFill>
              </a:rPr>
              <a:t>dm</a:t>
            </a:r>
            <a:r>
              <a:rPr lang="en-US" sz="2200" baseline="30000" dirty="0" smtClean="0">
                <a:solidFill>
                  <a:srgbClr val="000000"/>
                </a:solidFill>
              </a:rPr>
              <a:t>-3 </a:t>
            </a:r>
            <a:r>
              <a:rPr lang="en-US" sz="2200" dirty="0" smtClean="0">
                <a:cs typeface="+mj-cs"/>
              </a:rPr>
              <a:t>That </a:t>
            </a:r>
            <a:r>
              <a:rPr lang="en-US" sz="2200" dirty="0">
                <a:cs typeface="+mj-cs"/>
              </a:rPr>
              <a:t>means that you would </a:t>
            </a:r>
            <a:r>
              <a:rPr lang="en-US" sz="2200" i="1" dirty="0">
                <a:cs typeface="+mj-cs"/>
              </a:rPr>
              <a:t>expect </a:t>
            </a:r>
            <a:r>
              <a:rPr lang="en-US" sz="2200" dirty="0">
                <a:cs typeface="+mj-cs"/>
              </a:rPr>
              <a:t>the steep drop in the titration curve to come after you </a:t>
            </a:r>
            <a:r>
              <a:rPr lang="en-US" sz="2200" dirty="0" smtClean="0">
                <a:cs typeface="+mj-cs"/>
              </a:rPr>
              <a:t>had added </a:t>
            </a:r>
            <a:r>
              <a:rPr lang="en-US" sz="2200" b="1" dirty="0">
                <a:cs typeface="+mj-cs"/>
              </a:rPr>
              <a:t>50 </a:t>
            </a:r>
            <a:r>
              <a:rPr lang="en-US" sz="2200" dirty="0">
                <a:cs typeface="+mj-cs"/>
              </a:rPr>
              <a:t>ml of acid. </a:t>
            </a:r>
            <a:r>
              <a:rPr lang="en-US" sz="2200" dirty="0" smtClean="0">
                <a:cs typeface="+mj-cs"/>
              </a:rPr>
              <a:t>The </a:t>
            </a:r>
            <a:r>
              <a:rPr lang="en-US" sz="2200" dirty="0">
                <a:cs typeface="+mj-cs"/>
              </a:rPr>
              <a:t>actual </a:t>
            </a:r>
            <a:r>
              <a:rPr lang="en-US" sz="2200" dirty="0" smtClean="0">
                <a:cs typeface="+mj-cs"/>
              </a:rPr>
              <a:t>graph </a:t>
            </a:r>
            <a:r>
              <a:rPr lang="en-US" sz="2200" dirty="0">
                <a:cs typeface="+mj-cs"/>
              </a:rPr>
              <a:t>looks like this: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3"/>
            <a:ext cx="8568951" cy="50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9144000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4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The graph is more complicated than you might think - and curious things happen during the titration.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You expect carbonates to produce carbon dioxide when you add acids to them, but in the early stages of this titration, no carbon dioxide is given off at all.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Then - as soon as you get past the half-way point in the titration - lots of carbon dioxide is suddenly released.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The graph is showing two end points - one at a pH of </a:t>
            </a:r>
            <a:r>
              <a:rPr lang="en-US" sz="2000" b="1" dirty="0">
                <a:cs typeface="+mj-cs"/>
              </a:rPr>
              <a:t>8.3 </a:t>
            </a:r>
            <a:r>
              <a:rPr lang="en-US" sz="2000" dirty="0">
                <a:cs typeface="+mj-cs"/>
              </a:rPr>
              <a:t>(little more than a point of inflexion), and a second at about pH </a:t>
            </a:r>
            <a:r>
              <a:rPr lang="en-US" sz="2000" b="1" dirty="0">
                <a:cs typeface="+mj-cs"/>
              </a:rPr>
              <a:t>3.7</a:t>
            </a:r>
            <a:r>
              <a:rPr lang="en-US" sz="2000" dirty="0">
                <a:cs typeface="+mj-cs"/>
              </a:rPr>
              <a:t>. The reaction is obviously happening in two distinct parts. </a:t>
            </a: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In the first part, complete at </a:t>
            </a:r>
            <a:r>
              <a:rPr lang="en-US" sz="2000" b="1" dirty="0">
                <a:cs typeface="+mj-cs"/>
              </a:rPr>
              <a:t>A </a:t>
            </a:r>
            <a:r>
              <a:rPr lang="en-US" sz="2000" dirty="0">
                <a:cs typeface="+mj-cs"/>
              </a:rPr>
              <a:t>in the diagram, the sodium carbonate is reacting with the acid to produce sodium hydrogencarbonate: </a:t>
            </a: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000" dirty="0">
                <a:cs typeface="+mj-cs"/>
              </a:rPr>
              <a:t>You can see that the reaction doesn't produce any carbon dioxide. </a:t>
            </a:r>
            <a:endParaRPr lang="en-US" sz="2000" dirty="0" smtClean="0">
              <a:cs typeface="+mj-cs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>
                <a:cs typeface="+mj-cs"/>
              </a:rPr>
              <a:t>In the second part, the sodium </a:t>
            </a:r>
            <a:r>
              <a:rPr lang="en-US" sz="2000" dirty="0" smtClean="0">
                <a:cs typeface="+mj-cs"/>
              </a:rPr>
              <a:t>hydrogen carbonate </a:t>
            </a:r>
            <a:r>
              <a:rPr lang="en-US" sz="2000" dirty="0">
                <a:cs typeface="+mj-cs"/>
              </a:rPr>
              <a:t>produced goes on to react with more acid - giving off lots of </a:t>
            </a:r>
            <a:r>
              <a:rPr lang="pl-PL" sz="2000" dirty="0" smtClean="0">
                <a:solidFill>
                  <a:srgbClr val="000000"/>
                </a:solidFill>
                <a:latin typeface="Times New Roman"/>
                <a:cs typeface="+mj-cs"/>
              </a:rPr>
              <a:t>CO</a:t>
            </a:r>
            <a:r>
              <a:rPr lang="pl-PL" sz="2000" baseline="-25000" dirty="0" smtClean="0">
                <a:solidFill>
                  <a:srgbClr val="000000"/>
                </a:solidFill>
                <a:latin typeface="Times New Roman"/>
                <a:cs typeface="+mj-cs"/>
              </a:rPr>
              <a:t>2</a:t>
            </a:r>
            <a:r>
              <a:rPr lang="en-US" sz="2000" baseline="-25000" dirty="0" smtClean="0">
                <a:solidFill>
                  <a:srgbClr val="000000"/>
                </a:solidFill>
                <a:latin typeface="Times New Roman"/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That </a:t>
            </a:r>
            <a:r>
              <a:rPr lang="en-US" sz="2000" dirty="0">
                <a:cs typeface="+mj-cs"/>
              </a:rPr>
              <a:t>reaction is finished at </a:t>
            </a:r>
            <a:r>
              <a:rPr lang="en-US" sz="2000" b="1" dirty="0">
                <a:cs typeface="+mj-cs"/>
              </a:rPr>
              <a:t>B </a:t>
            </a:r>
            <a:r>
              <a:rPr lang="en-US" sz="2000" dirty="0">
                <a:cs typeface="+mj-cs"/>
              </a:rPr>
              <a:t>on the graph. </a:t>
            </a: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000" dirty="0" smtClean="0">
                <a:cs typeface="+mj-cs"/>
              </a:rPr>
              <a:t>It </a:t>
            </a:r>
            <a:r>
              <a:rPr lang="en-US" sz="2000" dirty="0">
                <a:cs typeface="+mj-cs"/>
              </a:rPr>
              <a:t>is possible to pick up both of these end points by careful choice of indicator. That is explained on the separate page on indicators. </a:t>
            </a:r>
          </a:p>
          <a:p>
            <a:pPr marL="0" indent="0" algn="ctr" rtl="0">
              <a:buNone/>
            </a:pPr>
            <a:r>
              <a:rPr lang="en-US" sz="2000" b="1" dirty="0">
                <a:solidFill>
                  <a:schemeClr val="accent1"/>
                </a:solidFill>
                <a:cs typeface="+mj-cs"/>
              </a:rPr>
              <a:t>Lecturer </a:t>
            </a:r>
          </a:p>
          <a:p>
            <a:pPr marL="0" indent="0" algn="ctr" rtl="0">
              <a:buNone/>
            </a:pPr>
            <a:r>
              <a:rPr lang="en-US" sz="2000" b="1" dirty="0">
                <a:solidFill>
                  <a:schemeClr val="accent1"/>
                </a:solidFill>
                <a:cs typeface="+mj-cs"/>
              </a:rPr>
              <a:t>Dr. Hussein N.K. AL-Salman </a:t>
            </a:r>
            <a:endParaRPr lang="ar-IQ" sz="2000" b="1" dirty="0">
              <a:solidFill>
                <a:schemeClr val="accent1"/>
              </a:solidFill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97152"/>
            <a:ext cx="55081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6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836712"/>
            <a:ext cx="8856984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Specifications of the primary standard material in chemistry:</a:t>
            </a:r>
            <a:endParaRPr lang="en-US" sz="2400" dirty="0">
              <a:ea typeface="Calibri"/>
              <a:cs typeface="+mj-cs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+mj-cs"/>
              </a:rPr>
              <a:t>1-The material must be non-hygroscopic</a:t>
            </a:r>
            <a:r>
              <a:rPr lang="ar-IQ" sz="2400" dirty="0">
                <a:ea typeface="Calibri"/>
                <a:cs typeface="+mj-cs"/>
              </a:rPr>
              <a:t>.</a:t>
            </a:r>
            <a:endParaRPr lang="en-US" sz="2400" dirty="0">
              <a:ea typeface="Calibri"/>
              <a:cs typeface="+mj-cs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+mj-cs"/>
              </a:rPr>
              <a:t> </a:t>
            </a:r>
            <a:r>
              <a:rPr lang="en-US" sz="2400" dirty="0" smtClean="0">
                <a:latin typeface="Times New Roman"/>
                <a:ea typeface="Calibri"/>
                <a:cs typeface="+mj-cs"/>
              </a:rPr>
              <a:t>2-It </a:t>
            </a:r>
            <a:r>
              <a:rPr lang="en-US" sz="2400" dirty="0">
                <a:latin typeface="Times New Roman"/>
                <a:ea typeface="Calibri"/>
                <a:cs typeface="+mj-cs"/>
              </a:rPr>
              <a:t>must also not be subject to any change during the weighing process</a:t>
            </a:r>
            <a:r>
              <a:rPr lang="ar-IQ" sz="2400" dirty="0">
                <a:ea typeface="Calibri"/>
                <a:cs typeface="+mj-cs"/>
              </a:rPr>
              <a:t>.</a:t>
            </a:r>
            <a:endParaRPr lang="en-US" sz="2400" dirty="0">
              <a:ea typeface="Calibri"/>
              <a:cs typeface="+mj-cs"/>
            </a:endParaRPr>
          </a:p>
          <a:p>
            <a:pPr marL="180340" indent="-18034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+mj-cs"/>
              </a:rPr>
              <a:t>3-The substance must be easily soluble in water under the conditions in which it is used</a:t>
            </a:r>
            <a:r>
              <a:rPr lang="ar-IQ" sz="2400" dirty="0">
                <a:ea typeface="Calibri"/>
                <a:cs typeface="+mj-cs"/>
              </a:rPr>
              <a:t>.</a:t>
            </a:r>
            <a:endParaRPr lang="en-US" sz="2400" dirty="0">
              <a:ea typeface="Calibri"/>
              <a:cs typeface="+mj-cs"/>
            </a:endParaRPr>
          </a:p>
          <a:p>
            <a:pPr marL="180340" indent="-18034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+mj-cs"/>
              </a:rPr>
              <a:t>4-Its equivalent weight must be large so that weight errors become negligible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4459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768</Words>
  <Application>Microsoft Office PowerPoint</Application>
  <PresentationFormat>عرض على الشاشة (3:4)‏</PresentationFormat>
  <Paragraphs>51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alkdeer</dc:creator>
  <cp:lastModifiedBy>alkdeer</cp:lastModifiedBy>
  <cp:revision>22</cp:revision>
  <cp:lastPrinted>2023-12-08T10:20:38Z</cp:lastPrinted>
  <dcterms:created xsi:type="dcterms:W3CDTF">2020-06-24T12:04:08Z</dcterms:created>
  <dcterms:modified xsi:type="dcterms:W3CDTF">2023-12-08T12:38:43Z</dcterms:modified>
</cp:coreProperties>
</file>